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0"/>
  </p:notesMasterIdLst>
  <p:sldIdLst>
    <p:sldId id="266" r:id="rId2"/>
    <p:sldId id="267" r:id="rId3"/>
    <p:sldId id="259" r:id="rId4"/>
    <p:sldId id="275" r:id="rId5"/>
    <p:sldId id="276" r:id="rId6"/>
    <p:sldId id="265" r:id="rId7"/>
    <p:sldId id="277" r:id="rId8"/>
    <p:sldId id="278" r:id="rId9"/>
  </p:sldIdLst>
  <p:sldSz cx="18288000" cy="10469563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Roboto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98">
          <p15:clr>
            <a:srgbClr val="A4A3A4"/>
          </p15:clr>
        </p15:guide>
        <p15:guide id="2" pos="57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B5B818-5B4B-48B1-9B93-774CE235BC5F}">
  <a:tblStyle styleId="{ACB5B818-5B4B-48B1-9B93-774CE235BC5F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114" y="510"/>
      </p:cViewPr>
      <p:guideLst>
        <p:guide orient="horz" pos="3298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433388" y="685800"/>
            <a:ext cx="5991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273825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20169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4033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60504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80673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600841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52101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4117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61345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433388" y="685800"/>
            <a:ext cx="5991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414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433388" y="685800"/>
            <a:ext cx="5991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433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433388" y="685800"/>
            <a:ext cx="5991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49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433388" y="685800"/>
            <a:ext cx="5991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796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433388" y="685800"/>
            <a:ext cx="5991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5123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433388" y="685800"/>
            <a:ext cx="5991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53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433388" y="685800"/>
            <a:ext cx="5991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512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33333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781050" y="3703123"/>
            <a:ext cx="16444200" cy="1900337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700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700"/>
            </a:lvl2pPr>
            <a:lvl3pPr lvl="2" rtl="0">
              <a:spcBef>
                <a:spcPts val="0"/>
              </a:spcBef>
              <a:buSzPct val="100000"/>
              <a:defRPr sz="9700"/>
            </a:lvl3pPr>
            <a:lvl4pPr lvl="3" rtl="0">
              <a:spcBef>
                <a:spcPts val="0"/>
              </a:spcBef>
              <a:buSzPct val="100000"/>
              <a:defRPr sz="9700"/>
            </a:lvl4pPr>
            <a:lvl5pPr lvl="4" rtl="0">
              <a:spcBef>
                <a:spcPts val="0"/>
              </a:spcBef>
              <a:buSzPct val="100000"/>
              <a:defRPr sz="9700"/>
            </a:lvl5pPr>
            <a:lvl6pPr lvl="5" rtl="0">
              <a:spcBef>
                <a:spcPts val="0"/>
              </a:spcBef>
              <a:buSzPct val="100000"/>
              <a:defRPr sz="9700"/>
            </a:lvl6pPr>
            <a:lvl7pPr lvl="6" rtl="0">
              <a:spcBef>
                <a:spcPts val="0"/>
              </a:spcBef>
              <a:buSzPct val="100000"/>
              <a:defRPr sz="9700"/>
            </a:lvl7pPr>
            <a:lvl8pPr lvl="7" rtl="0">
              <a:spcBef>
                <a:spcPts val="0"/>
              </a:spcBef>
              <a:buSzPct val="100000"/>
              <a:defRPr sz="9700"/>
            </a:lvl8pPr>
            <a:lvl9pPr lvl="8" rtl="0">
              <a:spcBef>
                <a:spcPts val="0"/>
              </a:spcBef>
              <a:buSzPct val="100000"/>
              <a:defRPr sz="97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781050" y="5677257"/>
            <a:ext cx="16444200" cy="881165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416002"/>
            <a:ext cx="876444" cy="1705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416002"/>
            <a:ext cx="876444" cy="1705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416002"/>
            <a:ext cx="876444" cy="1705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rot="10800000" flipH="1">
            <a:off x="0" y="1336098"/>
            <a:ext cx="18288000" cy="913346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34" name="Shape 34"/>
          <p:cNvSpPr/>
          <p:nvPr/>
        </p:nvSpPr>
        <p:spPr>
          <a:xfrm>
            <a:off x="0" y="1335996"/>
            <a:ext cx="18288000" cy="221055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96500" y="33280"/>
            <a:ext cx="17653200" cy="1226792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spcBef>
                <a:spcPts val="0"/>
              </a:spcBef>
              <a:buSzPct val="100000"/>
              <a:defRPr sz="4000"/>
            </a:lvl1pPr>
            <a:lvl2pPr lvl="1" rtl="0">
              <a:spcBef>
                <a:spcPts val="0"/>
              </a:spcBef>
              <a:buSzPct val="100000"/>
              <a:defRPr sz="3600"/>
            </a:lvl2pPr>
            <a:lvl3pPr lvl="2" rtl="0">
              <a:spcBef>
                <a:spcPts val="0"/>
              </a:spcBef>
              <a:buSzPct val="100000"/>
              <a:defRPr sz="3600"/>
            </a:lvl3pPr>
            <a:lvl4pPr lvl="3" rtl="0">
              <a:spcBef>
                <a:spcPts val="0"/>
              </a:spcBef>
              <a:buSzPct val="100000"/>
              <a:defRPr sz="3600"/>
            </a:lvl4pPr>
            <a:lvl5pPr lvl="4" rtl="0">
              <a:spcBef>
                <a:spcPts val="0"/>
              </a:spcBef>
              <a:buSzPct val="100000"/>
              <a:defRPr sz="3600"/>
            </a:lvl5pPr>
            <a:lvl6pPr lvl="5" rtl="0">
              <a:spcBef>
                <a:spcPts val="0"/>
              </a:spcBef>
              <a:buSzPct val="100000"/>
              <a:defRPr sz="3600"/>
            </a:lvl6pPr>
            <a:lvl7pPr lvl="6" rtl="0">
              <a:spcBef>
                <a:spcPts val="0"/>
              </a:spcBef>
              <a:buSzPct val="100000"/>
              <a:defRPr sz="3600"/>
            </a:lvl7pPr>
            <a:lvl8pPr lvl="7" rtl="0">
              <a:spcBef>
                <a:spcPts val="0"/>
              </a:spcBef>
              <a:buSzPct val="100000"/>
              <a:defRPr sz="3600"/>
            </a:lvl8pPr>
            <a:lvl9pPr lvl="8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628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rot="10800000" flipH="1">
            <a:off x="0" y="3431843"/>
            <a:ext cx="18288000" cy="70377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1" name="Shape 21"/>
          <p:cNvSpPr/>
          <p:nvPr/>
        </p:nvSpPr>
        <p:spPr>
          <a:xfrm>
            <a:off x="0" y="3431843"/>
            <a:ext cx="18288000" cy="221055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943800" y="1503671"/>
            <a:ext cx="16444200" cy="1562649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943800" y="3906266"/>
            <a:ext cx="16444200" cy="5516596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4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uthor Profi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 flipH="1">
            <a:off x="0" y="0"/>
            <a:ext cx="9144000" cy="104695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5" name="Shape 55"/>
          <p:cNvSpPr/>
          <p:nvPr/>
        </p:nvSpPr>
        <p:spPr>
          <a:xfrm rot="5400000">
            <a:off x="3801579" y="5126792"/>
            <a:ext cx="10468342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531000" y="6895489"/>
            <a:ext cx="8090400" cy="3017213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algn="ctr" rtl="0">
              <a:spcBef>
                <a:spcPts val="0"/>
              </a:spcBef>
              <a:buClr>
                <a:srgbClr val="4285F4"/>
              </a:buClr>
              <a:buSzPct val="100000"/>
              <a:defRPr sz="4800">
                <a:solidFill>
                  <a:srgbClr val="4285F4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9879000" y="1474105"/>
            <a:ext cx="7674000" cy="7521354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3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9" name="Shape 59" descr="Corporate headshot of a man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85107" y="1868535"/>
            <a:ext cx="4582200" cy="466352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 rot="10800000" flipH="1">
            <a:off x="0" y="0"/>
            <a:ext cx="18288000" cy="95584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2" name="Shape 62"/>
          <p:cNvSpPr/>
          <p:nvPr/>
        </p:nvSpPr>
        <p:spPr>
          <a:xfrm rot="10800000" flipH="1">
            <a:off x="0" y="9409528"/>
            <a:ext cx="18288000" cy="15083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14300" y="9560358"/>
            <a:ext cx="16764000" cy="909255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416002"/>
            <a:ext cx="876444" cy="1705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416002"/>
            <a:ext cx="876444" cy="1705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416002"/>
            <a:ext cx="876444" cy="1705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43800" y="1503671"/>
            <a:ext cx="16444200" cy="1562649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43800" y="3906266"/>
            <a:ext cx="16444200" cy="5516596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7047082" y="9557913"/>
            <a:ext cx="1097400" cy="801170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ctr" anchorCtr="0">
            <a:noAutofit/>
          </a:bodyPr>
          <a:lstStyle/>
          <a:p>
            <a:pPr algn="r"/>
            <a:fld id="{00000000-1234-1234-1234-123412341234}" type="slidenum">
              <a:rPr lang="en" sz="2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2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7" r:id="rId3"/>
    <p:sldLayoutId id="2147483658" r:id="rId4"/>
    <p:sldLayoutId id="2147483660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7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ctrTitle"/>
          </p:nvPr>
        </p:nvSpPr>
        <p:spPr>
          <a:xfrm>
            <a:off x="781050" y="3703123"/>
            <a:ext cx="16592550" cy="1900337"/>
          </a:xfrm>
          <a:prstGeom prst="rect">
            <a:avLst/>
          </a:prstGeom>
        </p:spPr>
        <p:txBody>
          <a:bodyPr lIns="184004" tIns="184004" rIns="184004" bIns="184004" anchor="b" anchorCtr="0">
            <a:noAutofit/>
          </a:bodyPr>
          <a:lstStyle/>
          <a:p>
            <a:r>
              <a:rPr lang="en-US" dirty="0"/>
              <a:t>Learning CUDA 10 Programming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subTitle" idx="1"/>
          </p:nvPr>
        </p:nvSpPr>
        <p:spPr>
          <a:xfrm>
            <a:off x="781050" y="5677257"/>
            <a:ext cx="16444200" cy="881165"/>
          </a:xfrm>
          <a:prstGeom prst="rect">
            <a:avLst/>
          </a:prstGeom>
        </p:spPr>
        <p:txBody>
          <a:bodyPr lIns="184004" tIns="184004" rIns="184004" bIns="184004" anchor="t" anchorCtr="0">
            <a:noAutofit/>
          </a:bodyPr>
          <a:lstStyle/>
          <a:p>
            <a:r>
              <a:rPr lang="en-US" dirty="0"/>
              <a:t>Nathan Weston</a:t>
            </a:r>
          </a:p>
        </p:txBody>
      </p:sp>
    </p:spTree>
    <p:extLst>
      <p:ext uri="{BB962C8B-B14F-4D97-AF65-F5344CB8AC3E}">
        <p14:creationId xmlns:p14="http://schemas.microsoft.com/office/powerpoint/2010/main" val="3878052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613819" y="6674765"/>
            <a:ext cx="8086655" cy="3017213"/>
          </a:xfrm>
          <a:prstGeom prst="rect">
            <a:avLst/>
          </a:prstGeom>
        </p:spPr>
        <p:txBody>
          <a:bodyPr lIns="183931" tIns="183931" rIns="183931" bIns="183931" anchor="t" anchorCtr="0">
            <a:noAutofit/>
          </a:bodyPr>
          <a:lstStyle/>
          <a:p>
            <a:r>
              <a:rPr lang="en-US" dirty="0"/>
              <a:t>Nathan Weston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878662" y="1474106"/>
            <a:ext cx="7670447" cy="7521354"/>
          </a:xfrm>
          <a:prstGeom prst="rect">
            <a:avLst/>
          </a:prstGeom>
        </p:spPr>
        <p:txBody>
          <a:bodyPr lIns="183931" tIns="183931" rIns="183931" bIns="183931" anchor="ctr" anchorCtr="0">
            <a:noAutofit/>
          </a:bodyPr>
          <a:lstStyle/>
          <a:p>
            <a:pPr marL="517392" indent="-517392">
              <a:buFont typeface="Arial" panose="020B0604020202020204" pitchFamily="34" charset="0"/>
              <a:buChar char="•"/>
            </a:pPr>
            <a:r>
              <a:rPr lang="en-US" sz="3300" dirty="0"/>
              <a:t>Software engineer and consultant</a:t>
            </a:r>
          </a:p>
          <a:p>
            <a:pPr marL="517392" indent="-517392">
              <a:buFont typeface="Arial" panose="020B0604020202020204" pitchFamily="34" charset="0"/>
              <a:buChar char="•"/>
            </a:pPr>
            <a:r>
              <a:rPr lang="en-US" sz="3300" dirty="0"/>
              <a:t>15+ years of experience</a:t>
            </a:r>
          </a:p>
          <a:p>
            <a:pPr marL="517392" indent="-517392">
              <a:buFont typeface="Arial" panose="020B0604020202020204" pitchFamily="34" charset="0"/>
              <a:buChar char="•"/>
            </a:pPr>
            <a:r>
              <a:rPr lang="en-US" sz="3300" dirty="0"/>
              <a:t>CUDA early adopter (2008)</a:t>
            </a:r>
          </a:p>
          <a:p>
            <a:pPr marL="517392" indent="-517392">
              <a:buFont typeface="Arial" panose="020B0604020202020204" pitchFamily="34" charset="0"/>
              <a:buChar char="•"/>
            </a:pPr>
            <a:r>
              <a:rPr lang="en-US" sz="3300" dirty="0"/>
              <a:t>Visual effects and image processing</a:t>
            </a:r>
          </a:p>
          <a:p>
            <a:pPr marL="517392" indent="-517392">
              <a:buFont typeface="Arial" panose="020B0604020202020204" pitchFamily="34" charset="0"/>
              <a:buChar char="•"/>
            </a:pPr>
            <a:r>
              <a:rPr lang="en-US" sz="3300" dirty="0">
                <a:solidFill>
                  <a:srgbClr val="F37021"/>
                </a:solidFill>
              </a:rPr>
              <a:t>https://nathan-weston.com</a:t>
            </a:r>
          </a:p>
          <a:p>
            <a:pPr marL="517392" indent="-517392">
              <a:buFont typeface="Arial" panose="020B0604020202020204" pitchFamily="34" charset="0"/>
              <a:buChar char="•"/>
            </a:pPr>
            <a:endParaRPr lang="en-US" sz="3300" dirty="0"/>
          </a:p>
          <a:p>
            <a:pPr marL="517392" indent="-517392">
              <a:buFont typeface="Arial" panose="020B0604020202020204" pitchFamily="34" charset="0"/>
              <a:buChar char="•"/>
            </a:pPr>
            <a:endParaRPr lang="en-US" sz="3300" dirty="0"/>
          </a:p>
          <a:p>
            <a:pPr marL="517392" indent="-517392">
              <a:buFont typeface="Arial" panose="020B0604020202020204" pitchFamily="34" charset="0"/>
              <a:buChar char="•"/>
            </a:pPr>
            <a:endParaRPr lang="en-US" sz="3300" dirty="0"/>
          </a:p>
        </p:txBody>
      </p:sp>
      <p:pic>
        <p:nvPicPr>
          <p:cNvPr id="5" name="Picture 4" descr="A person wearing glasses and smiling at the camera&#10;&#10;Description generated with very high confidence">
            <a:extLst>
              <a:ext uri="{FF2B5EF4-FFF2-40B4-BE49-F238E27FC236}">
                <a16:creationId xmlns:a16="http://schemas.microsoft.com/office/drawing/2014/main" id="{128C6240-2A4A-4DEC-B4D6-1B640B1B7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892" y="1678373"/>
            <a:ext cx="4792451" cy="4902807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585430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3703123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/>
            <a:r>
              <a:rPr lang="en-US" dirty="0"/>
              <a:t>The Course Overview	</a:t>
            </a:r>
            <a:endParaRPr lang="e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17"/>
          <p:cNvCxnSpPr/>
          <p:nvPr/>
        </p:nvCxnSpPr>
        <p:spPr>
          <a:xfrm>
            <a:off x="13077236" y="6762573"/>
            <a:ext cx="0" cy="13593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14" name="Shape 114"/>
          <p:cNvCxnSpPr/>
          <p:nvPr/>
        </p:nvCxnSpPr>
        <p:spPr>
          <a:xfrm rot="10800000">
            <a:off x="1360100" y="4383181"/>
            <a:ext cx="0" cy="228504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454225" y="4062640"/>
            <a:ext cx="3628200" cy="798117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/>
            <a:r>
              <a:rPr lang="en-US" sz="3600" dirty="0">
                <a:solidFill>
                  <a:schemeClr val="dk1"/>
                </a:solidFill>
              </a:rPr>
              <a:t>Section 1</a:t>
            </a:r>
            <a:endParaRPr lang="en" sz="3600" dirty="0">
              <a:solidFill>
                <a:schemeClr val="dk1"/>
              </a:solidFill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454225" y="4652985"/>
            <a:ext cx="3628200" cy="1177940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lvl="0"/>
            <a:r>
              <a:rPr lang="en-US" sz="2800" dirty="0"/>
              <a:t>Introduction to CUDA</a:t>
            </a:r>
            <a:endParaRPr lang="en-US" sz="2800" dirty="0">
              <a:solidFill>
                <a:schemeClr val="dk2"/>
              </a:solidFill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793948" y="6709396"/>
            <a:ext cx="0" cy="13593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5888040" y="7582878"/>
            <a:ext cx="4646400" cy="798117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/>
            <a:r>
              <a:rPr lang="en-US" sz="3600" dirty="0">
                <a:solidFill>
                  <a:schemeClr val="dk1"/>
                </a:solidFill>
              </a:rPr>
              <a:t>Section 2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5888070" y="8173204"/>
            <a:ext cx="4196088" cy="1177940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2800" dirty="0"/>
              <a:t>Programming with CUDA</a:t>
            </a:r>
            <a:endParaRPr lang="en-US" dirty="0"/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9572472" y="4366454"/>
            <a:ext cx="0" cy="23522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9666597" y="4062667"/>
            <a:ext cx="3628200" cy="798117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/>
            <a:r>
              <a:rPr lang="en-US" sz="3600" dirty="0">
                <a:solidFill>
                  <a:schemeClr val="dk1"/>
                </a:solidFill>
              </a:rPr>
              <a:t>Section 3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9666597" y="4653011"/>
            <a:ext cx="5281858" cy="1177940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2800" dirty="0"/>
              <a:t>Performance Optimizations</a:t>
            </a:r>
            <a:endParaRPr lang="en-US" dirty="0"/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499448" y="1416633"/>
            <a:ext cx="16444200" cy="1562649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r>
              <a:rPr lang="en" sz="4000" dirty="0"/>
              <a:t>What We’ll Learn</a:t>
            </a:r>
          </a:p>
        </p:txBody>
      </p:sp>
      <p:grpSp>
        <p:nvGrpSpPr>
          <p:cNvPr id="130" name="Shape 130"/>
          <p:cNvGrpSpPr/>
          <p:nvPr/>
        </p:nvGrpSpPr>
        <p:grpSpPr>
          <a:xfrm>
            <a:off x="766876" y="6090631"/>
            <a:ext cx="16754273" cy="1359303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3800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3800"/>
            </a:p>
          </p:txBody>
        </p:sp>
      </p:grpSp>
      <p:sp>
        <p:nvSpPr>
          <p:cNvPr id="16" name="Shape 118"/>
          <p:cNvSpPr txBox="1">
            <a:spLocks/>
          </p:cNvSpPr>
          <p:nvPr/>
        </p:nvSpPr>
        <p:spPr>
          <a:xfrm>
            <a:off x="13171328" y="7636055"/>
            <a:ext cx="4646400" cy="798117"/>
          </a:xfrm>
          <a:prstGeom prst="rect">
            <a:avLst/>
          </a:prstGeom>
          <a:noFill/>
          <a:ln>
            <a:noFill/>
          </a:ln>
        </p:spPr>
        <p:txBody>
          <a:bodyPr lIns="184008" tIns="184008" rIns="184008" bIns="184008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Clr>
                <a:srgbClr val="FFFFFF"/>
              </a:buClr>
            </a:pPr>
            <a:r>
              <a:rPr lang="en-US" sz="3600" dirty="0">
                <a:solidFill>
                  <a:srgbClr val="4285F4"/>
                </a:solidFill>
              </a:rPr>
              <a:t>Section 4</a:t>
            </a:r>
          </a:p>
        </p:txBody>
      </p:sp>
      <p:sp>
        <p:nvSpPr>
          <p:cNvPr id="17" name="Shape 119"/>
          <p:cNvSpPr txBox="1">
            <a:spLocks/>
          </p:cNvSpPr>
          <p:nvPr/>
        </p:nvSpPr>
        <p:spPr>
          <a:xfrm>
            <a:off x="13171358" y="8226381"/>
            <a:ext cx="5156399" cy="1177940"/>
          </a:xfrm>
          <a:prstGeom prst="rect">
            <a:avLst/>
          </a:prstGeom>
          <a:noFill/>
          <a:ln>
            <a:noFill/>
          </a:ln>
        </p:spPr>
        <p:txBody>
          <a:bodyPr lIns="184008" tIns="184008" rIns="184008" bIns="18400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2667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2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2133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867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867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867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867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867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867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14999"/>
              </a:lnSpc>
            </a:pPr>
            <a:r>
              <a:rPr lang="en-US" sz="2800" dirty="0"/>
              <a:t>Parallel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4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1360100" y="4383181"/>
            <a:ext cx="0" cy="228504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454225" y="4062640"/>
            <a:ext cx="3628200" cy="798117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/>
            <a:r>
              <a:rPr lang="en-US" sz="3600" dirty="0">
                <a:solidFill>
                  <a:schemeClr val="dk1"/>
                </a:solidFill>
              </a:rPr>
              <a:t>Section 5</a:t>
            </a:r>
            <a:endParaRPr lang="en" sz="3600" dirty="0">
              <a:solidFill>
                <a:schemeClr val="dk1"/>
              </a:solidFill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454224" y="4652985"/>
            <a:ext cx="4135201" cy="1177940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2800" dirty="0"/>
              <a:t>GPU Accelerated Libraries</a:t>
            </a:r>
            <a:endParaRPr lang="en-US" dirty="0"/>
          </a:p>
        </p:txBody>
      </p:sp>
      <p:cxnSp>
        <p:nvCxnSpPr>
          <p:cNvPr id="117" name="Shape 117"/>
          <p:cNvCxnSpPr/>
          <p:nvPr/>
        </p:nvCxnSpPr>
        <p:spPr>
          <a:xfrm>
            <a:off x="6141680" y="6709396"/>
            <a:ext cx="0" cy="13593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6235772" y="7582878"/>
            <a:ext cx="4646400" cy="798117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/>
            <a:r>
              <a:rPr lang="en-US" sz="3600" dirty="0">
                <a:solidFill>
                  <a:schemeClr val="dk1"/>
                </a:solidFill>
              </a:rPr>
              <a:t>Section 6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235801" y="8173204"/>
            <a:ext cx="4183209" cy="1177940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2800" dirty="0"/>
              <a:t>Advanced CUDA Topics</a:t>
            </a:r>
            <a:endParaRPr lang="en-US" dirty="0"/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11066421" y="4366454"/>
            <a:ext cx="0" cy="23522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1160546" y="4062667"/>
            <a:ext cx="3628200" cy="798117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/>
            <a:r>
              <a:rPr lang="en-US" sz="3600" dirty="0">
                <a:solidFill>
                  <a:schemeClr val="dk1"/>
                </a:solidFill>
              </a:rPr>
              <a:t>Section 7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11160546" y="4653011"/>
            <a:ext cx="5281858" cy="1177940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2800" dirty="0"/>
              <a:t>Summary and Next Steps</a:t>
            </a:r>
            <a:endParaRPr lang="en-US" dirty="0"/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499448" y="1416633"/>
            <a:ext cx="16444200" cy="1562649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r>
              <a:rPr lang="en" sz="4000" dirty="0"/>
              <a:t>What We’ll Learn</a:t>
            </a:r>
          </a:p>
        </p:txBody>
      </p:sp>
      <p:grpSp>
        <p:nvGrpSpPr>
          <p:cNvPr id="130" name="Shape 130"/>
          <p:cNvGrpSpPr/>
          <p:nvPr/>
        </p:nvGrpSpPr>
        <p:grpSpPr>
          <a:xfrm>
            <a:off x="766876" y="6090631"/>
            <a:ext cx="16754273" cy="1359303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3800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3800"/>
            </a:p>
          </p:txBody>
        </p:sp>
      </p:grpSp>
    </p:spTree>
    <p:extLst>
      <p:ext uri="{BB962C8B-B14F-4D97-AF65-F5344CB8AC3E}">
        <p14:creationId xmlns:p14="http://schemas.microsoft.com/office/powerpoint/2010/main" val="458106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33280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US" sz="4400" dirty="0"/>
              <a:t>Course Goals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808485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Learn the fundamentals of CUDA programming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Design programs to make use of GPU hardware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Find bottlenecks and optimize performance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Use CUDA libraries</a:t>
            </a:r>
          </a:p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353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33280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US" sz="4400" dirty="0"/>
              <a:t>Prerequisites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808485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15" indent="-715645">
              <a:lnSpc>
                <a:spcPct val="114999"/>
              </a:lnSpc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Familiar with C++</a:t>
            </a:r>
            <a:endParaRPr lang="en-US" sz="4000" dirty="0"/>
          </a:p>
          <a:p>
            <a:pPr marL="920115" indent="-715645">
              <a:lnSpc>
                <a:spcPct val="114999"/>
              </a:lnSpc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Windows, Linux, or macOS system</a:t>
            </a:r>
          </a:p>
          <a:p>
            <a:pPr marL="920115" indent="-715645">
              <a:lnSpc>
                <a:spcPct val="114999"/>
              </a:lnSpc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NVIDIA GPU supporting compute capability 3.0</a:t>
            </a:r>
          </a:p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394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D281E6-A804-4FC4-A6E9-2E803D0BC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1900" y="4284613"/>
            <a:ext cx="16444200" cy="1900337"/>
          </a:xfrm>
        </p:spPr>
        <p:txBody>
          <a:bodyPr/>
          <a:lstStyle/>
          <a:p>
            <a:pPr algn="ctr"/>
            <a:r>
              <a:rPr lang="en-US" dirty="0"/>
              <a:t>Let’s Get Started!</a:t>
            </a:r>
          </a:p>
        </p:txBody>
      </p:sp>
    </p:spTree>
    <p:extLst>
      <p:ext uri="{BB962C8B-B14F-4D97-AF65-F5344CB8AC3E}">
        <p14:creationId xmlns:p14="http://schemas.microsoft.com/office/powerpoint/2010/main" val="2988978220"/>
      </p:ext>
    </p:extLst>
  </p:cSld>
  <p:clrMapOvr>
    <a:masterClrMapping/>
  </p:clrMapOvr>
</p:sld>
</file>

<file path=ppt/theme/theme1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122</Words>
  <Application>Microsoft Office PowerPoint</Application>
  <PresentationFormat>Custom</PresentationFormat>
  <Paragraphs>39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Roboto</vt:lpstr>
      <vt:lpstr>Arial</vt:lpstr>
      <vt:lpstr>Packt</vt:lpstr>
      <vt:lpstr>Learning CUDA 10 Programming</vt:lpstr>
      <vt:lpstr>Nathan Weston</vt:lpstr>
      <vt:lpstr>The Course Overview </vt:lpstr>
      <vt:lpstr>Section 1</vt:lpstr>
      <vt:lpstr>Section 5</vt:lpstr>
      <vt:lpstr>Course Goals</vt:lpstr>
      <vt:lpstr>Prerequisites</vt:lpstr>
      <vt:lpstr>Let’s Get Started!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 - Building a Blog Application</dc:title>
  <dc:creator>Jacob Jesuraj</dc:creator>
  <cp:lastModifiedBy>Mallika Chavan</cp:lastModifiedBy>
  <cp:revision>29</cp:revision>
  <dcterms:modified xsi:type="dcterms:W3CDTF">2019-10-11T11:07:35Z</dcterms:modified>
</cp:coreProperties>
</file>